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316" r:id="rId2"/>
    <p:sldId id="317" r:id="rId3"/>
    <p:sldId id="258" r:id="rId4"/>
    <p:sldId id="279" r:id="rId5"/>
    <p:sldId id="269" r:id="rId6"/>
    <p:sldId id="262" r:id="rId7"/>
    <p:sldId id="319" r:id="rId8"/>
    <p:sldId id="325" r:id="rId9"/>
    <p:sldId id="326" r:id="rId10"/>
    <p:sldId id="282" r:id="rId11"/>
    <p:sldId id="283" r:id="rId12"/>
    <p:sldId id="261" r:id="rId13"/>
    <p:sldId id="274" r:id="rId14"/>
    <p:sldId id="327"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99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1" d="100"/>
          <a:sy n="51" d="100"/>
        </p:scale>
        <p:origin x="-612"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2792"/>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defRPr sz="1200">
                <a:latin typeface="Arial" charset="0"/>
                <a:ea typeface="ＭＳ Ｐゴシック" charset="0"/>
                <a:cs typeface="+mn-cs"/>
              </a:defRPr>
            </a:lvl1pPr>
          </a:lstStyle>
          <a:p>
            <a:pPr>
              <a:defRPr/>
            </a:pPr>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a:defRPr sz="1200">
                <a:latin typeface="Arial" charset="0"/>
                <a:ea typeface="ＭＳ Ｐゴシック" charset="0"/>
                <a:cs typeface="+mn-cs"/>
              </a:defRPr>
            </a:lvl1pPr>
          </a:lstStyle>
          <a:p>
            <a:pPr>
              <a:defRPr/>
            </a:pPr>
            <a:endParaRPr 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53640926-AAD7-44d8-BBD7-CCE9431645EC}">
              <a14:shadowObscured xmlns:a14="http://schemas.microsoft.com/office/drawing/2010/main" xmlns="" val="1"/>
            </a:ext>
          </a:ex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lvl1pPr>
              <a:defRPr sz="1200">
                <a:latin typeface="Arial" charset="0"/>
                <a:ea typeface="ＭＳ Ｐゴシック" charset="0"/>
                <a:cs typeface="+mn-cs"/>
              </a:defRPr>
            </a:lvl1pPr>
          </a:lstStyle>
          <a:p>
            <a:pPr>
              <a:defRPr/>
            </a:pPr>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lvl1pPr algn="r">
              <a:defRPr sz="1200"/>
            </a:lvl1pPr>
          </a:lstStyle>
          <a:p>
            <a:fld id="{16B9F10A-217C-4483-8F4F-139F1D332E07}"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In this webinar we could learn the supportive care of a newborn on CPAP</a:t>
            </a:r>
          </a:p>
          <a:p>
            <a:pPr>
              <a:defRPr/>
            </a:pPr>
            <a:r>
              <a:rPr lang="en-US" dirty="0" smtClean="0"/>
              <a:t>Supportive care of a newborn on CPPA includes Ongoing assessment of the newborn, nasal interface and The CPAP machine, ensuring early and aggressive enteral feeding</a:t>
            </a:r>
            <a:endParaRPr lang="en-US" dirty="0"/>
          </a:p>
        </p:txBody>
      </p:sp>
      <p:sp>
        <p:nvSpPr>
          <p:cNvPr id="4" name="Slide Number Placeholder 3"/>
          <p:cNvSpPr>
            <a:spLocks noGrp="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DA2259F7-98D7-4108-A82C-E1931827FF32}"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5BD2BEEE-9858-411B-B5FC-00D46BC4BF39}" type="slidenum">
              <a:rPr lang="en-US"/>
              <a:pPr/>
              <a:t>2</a:t>
            </a:fld>
            <a:endParaRPr lang="en-US"/>
          </a:p>
        </p:txBody>
      </p:sp>
      <p:sp>
        <p:nvSpPr>
          <p:cNvPr id="7373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73731" name="Rectangle 3"/>
          <p:cNvSpPr>
            <a:spLocks noGrp="1" noChangeArrowheads="1"/>
          </p:cNvSpPr>
          <p:nvPr>
            <p:ph type="body" idx="1"/>
          </p:nvPr>
        </p:nvSpPr>
        <p:spPr/>
        <p:txBody>
          <a:bodyPr/>
          <a:lstStyle/>
          <a:p>
            <a:pPr eaLnBrk="1" hangingPunct="1">
              <a:buFontTx/>
              <a:buChar char="-"/>
              <a:defRPr/>
            </a:pPr>
            <a:r>
              <a:rPr lang="en-US" dirty="0" smtClean="0">
                <a:cs typeface="+mn-cs"/>
              </a:rPr>
              <a:t>Assessment is ongoing, systematic, thorough and meticulous</a:t>
            </a:r>
          </a:p>
          <a:p>
            <a:pPr eaLnBrk="1" hangingPunct="1">
              <a:buFontTx/>
              <a:buChar char="-"/>
              <a:defRPr/>
            </a:pPr>
            <a:r>
              <a:rPr lang="en-US" dirty="0" smtClean="0">
                <a:cs typeface="+mn-cs"/>
              </a:rPr>
              <a:t>Vitals need to be assessed every 2 to 3 hours and complete assessment of infant, interface and CPAP system should be done every shift or every 4 to 6 hours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Infant monitoring should include vitals, assessment of all the organ settings. Also one need to assess the adequacy of FiO2, CPAP and flow in each shift</a:t>
            </a:r>
            <a:endParaRPr lang="en-US" dirty="0"/>
          </a:p>
        </p:txBody>
      </p:sp>
      <p:sp>
        <p:nvSpPr>
          <p:cNvPr id="4" name="Slide Number Placeholder 3"/>
          <p:cNvSpPr>
            <a:spLocks noGrp="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94AFEB60-5F39-4E5C-A73D-E9D03901AF88}" type="slidenum">
              <a:rPr lang="en-US"/>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B78477B9-3A8F-4605-BFD0-A753FA7D5A30}" type="slidenum">
              <a:rPr lang="en-US"/>
              <a:pPr/>
              <a:t>4</a:t>
            </a:fld>
            <a:endParaRPr lang="en-US"/>
          </a:p>
        </p:txBody>
      </p:sp>
      <p:sp>
        <p:nvSpPr>
          <p:cNvPr id="7475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74755" name="Rectangle 3"/>
          <p:cNvSpPr>
            <a:spLocks noGrp="1" noChangeArrowheads="1"/>
          </p:cNvSpPr>
          <p:nvPr>
            <p:ph type="body" idx="1"/>
          </p:nvPr>
        </p:nvSpPr>
        <p:spPr/>
        <p:txBody>
          <a:bodyPr/>
          <a:lstStyle/>
          <a:p>
            <a:pPr lvl="1" eaLnBrk="1" hangingPunct="1">
              <a:buFontTx/>
              <a:buChar char="-"/>
              <a:defRPr/>
            </a:pPr>
            <a:r>
              <a:rPr lang="en-US" dirty="0" smtClean="0"/>
              <a:t>Respiratory monitoring should include assessment of respiratory rate, recessions, chest movements, breath sounds and bubble sounds. An objective assessment of Silverman </a:t>
            </a:r>
            <a:r>
              <a:rPr lang="en-US" dirty="0" err="1" smtClean="0"/>
              <a:t>anderson</a:t>
            </a:r>
            <a:r>
              <a:rPr lang="en-US" dirty="0" smtClean="0"/>
              <a:t> score is also essential </a:t>
            </a:r>
            <a:r>
              <a:rPr lang="en-US" dirty="0" err="1" smtClean="0"/>
              <a:t>atleast</a:t>
            </a:r>
            <a:r>
              <a:rPr lang="en-US" dirty="0" smtClean="0"/>
              <a:t> twice in each shift.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5345C3BF-331D-4189-8130-FDB2308F6516}" type="slidenum">
              <a:rPr lang="en-US"/>
              <a:pPr/>
              <a:t>5</a:t>
            </a:fld>
            <a:endParaRPr lang="en-US"/>
          </a:p>
        </p:txBody>
      </p:sp>
      <p:sp>
        <p:nvSpPr>
          <p:cNvPr id="7168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71683" name="Rectangle 3"/>
          <p:cNvSpPr>
            <a:spLocks noGrp="1" noChangeArrowheads="1"/>
          </p:cNvSpPr>
          <p:nvPr>
            <p:ph type="body" idx="1"/>
          </p:nvPr>
        </p:nvSpPr>
        <p:spPr/>
        <p:txBody>
          <a:bodyPr/>
          <a:lstStyle/>
          <a:p>
            <a:pPr eaLnBrk="1" hangingPunct="1">
              <a:buFontTx/>
              <a:buChar char="-"/>
              <a:defRPr/>
            </a:pPr>
            <a:r>
              <a:rPr lang="en-US" dirty="0" smtClean="0">
                <a:cs typeface="+mn-cs"/>
              </a:rPr>
              <a:t>Infants in any position need to be properly supported by rolls. Repositioning should be done every 3 to 6 hour. Promote nesting and avoid excess flexion, extension, rotation of the head and neck.</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BE265099-F072-422C-9566-DA6FA22F984C}" type="slidenum">
              <a:rPr lang="en-US"/>
              <a:pPr/>
              <a:t>6</a:t>
            </a:fld>
            <a:endParaRPr lang="en-US"/>
          </a:p>
        </p:txBody>
      </p:sp>
      <p:sp>
        <p:nvSpPr>
          <p:cNvPr id="7782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77827" name="Rectangle 3"/>
          <p:cNvSpPr>
            <a:spLocks noGrp="1" noChangeArrowheads="1"/>
          </p:cNvSpPr>
          <p:nvPr>
            <p:ph type="body" idx="1"/>
          </p:nvPr>
        </p:nvSpPr>
        <p:spPr/>
        <p:txBody>
          <a:bodyPr/>
          <a:lstStyle/>
          <a:p>
            <a:pPr marL="2057400" lvl="4" indent="-228600" defTabSz="457200" eaLnBrk="1" hangingPunct="1">
              <a:spcBef>
                <a:spcPct val="0"/>
              </a:spcBef>
              <a:defRPr/>
            </a:pPr>
            <a:r>
              <a:rPr lang="en-US" dirty="0">
                <a:latin typeface="Calibri" charset="0"/>
              </a:rPr>
              <a:t>Airway monitoring includes assessment of secretions in the nose and mouth. Suctioning is recommended only when required. When the secretions are thick moisten the nares with normal saline or sterile water.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Ensure the prongs are fit snuggly into the nares. Watch for symmetry of nose, blanching of the skin and any skin break down. Ensure distance between columella and Nasal prongs</a:t>
            </a:r>
            <a:endParaRPr lang="en-US" dirty="0"/>
          </a:p>
        </p:txBody>
      </p:sp>
      <p:sp>
        <p:nvSpPr>
          <p:cNvPr id="4" name="Slide Number Placeholder 3"/>
          <p:cNvSpPr>
            <a:spLocks noGrp="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B880865D-FF93-4DFE-ACB8-201626FB9E12}" type="slidenum">
              <a:rPr lang="en-US"/>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The cap should cover the ears and fit snugly. Watch for twisting of the nasal interface if any? Blanch the tip of nose and assess for perfusion integrity.</a:t>
            </a:r>
            <a:endParaRPr lang="en-US" dirty="0"/>
          </a:p>
        </p:txBody>
      </p:sp>
      <p:sp>
        <p:nvSpPr>
          <p:cNvPr id="4" name="Slide Number Placeholder 3"/>
          <p:cNvSpPr>
            <a:spLocks noGrp="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8C46FA39-D02E-4E10-9AEB-729E8A438BCA}" type="slidenum">
              <a:rPr lang="en-US"/>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Watch for color, perfusion, areas of pressure points and areas of skin excoriations.</a:t>
            </a:r>
            <a:endParaRPr lang="en-US" dirty="0"/>
          </a:p>
        </p:txBody>
      </p:sp>
      <p:sp>
        <p:nvSpPr>
          <p:cNvPr id="4" name="Slide Number Placeholder 3"/>
          <p:cNvSpPr>
            <a:spLocks noGrp="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B443CABC-5DEC-41B2-B0F9-A16984205C80}" type="slidenum">
              <a:rPr lang="en-US"/>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Monitoring of the CPAP system includes recording the CPPA Pressure, FiO2 and flow rate. Bubble chamber should be monitored for bubbling and the level of water..</a:t>
            </a:r>
            <a:endParaRPr lang="en-US" dirty="0"/>
          </a:p>
        </p:txBody>
      </p:sp>
      <p:sp>
        <p:nvSpPr>
          <p:cNvPr id="4" name="Slide Number Placeholder 3"/>
          <p:cNvSpPr>
            <a:spLocks noGrp="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B695978E-3F2C-4C2A-A158-389F4733995B}" type="slidenum">
              <a:rPr lang="en-US"/>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00EDDAE8-0D84-4444-8A81-9E7C9DE8C47D}" type="slidenum">
              <a:rPr lang="en-US"/>
              <a:pPr/>
              <a:t>11</a:t>
            </a:fld>
            <a:endParaRPr lang="en-US"/>
          </a:p>
        </p:txBody>
      </p:sp>
      <p:sp>
        <p:nvSpPr>
          <p:cNvPr id="7987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79875" name="Rectangle 3"/>
          <p:cNvSpPr>
            <a:spLocks noGrp="1" noChangeArrowheads="1"/>
          </p:cNvSpPr>
          <p:nvPr>
            <p:ph type="body" idx="1"/>
          </p:nvPr>
        </p:nvSpPr>
        <p:spPr/>
        <p:txBody>
          <a:bodyPr/>
          <a:lstStyle/>
          <a:p>
            <a:pPr eaLnBrk="1" hangingPunct="1">
              <a:defRPr/>
            </a:pPr>
            <a:r>
              <a:rPr lang="en-US" dirty="0" smtClean="0">
                <a:cs typeface="+mn-cs"/>
              </a:rPr>
              <a:t>Invasive mode, set temperature of 37C on the humidifier, adequate water in the chamber, no condensation in the inspiratory limb and some condensation in the expiratory limb are proof of good and adequate humidification</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Radiological monitoring is required at starting of CPAP and during any acute deterioration.</a:t>
            </a:r>
            <a:endParaRPr lang="en-US" dirty="0"/>
          </a:p>
        </p:txBody>
      </p:sp>
      <p:sp>
        <p:nvSpPr>
          <p:cNvPr id="4" name="Slide Number Placeholder 3"/>
          <p:cNvSpPr>
            <a:spLocks noGrp="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1223CA54-CBB8-4925-8DA9-7CB5FA88596B}" type="slidenum">
              <a:rPr lang="en-US"/>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latin typeface="Arial" pitchFamily="34" charset="0"/>
                <a:ea typeface="ＭＳ Ｐゴシック" pitchFamily="34" charset="-128"/>
              </a:rPr>
              <a:t>All newborns on CPAP should be fed provided there is no obvious contraindicaiton such as NEC or hemodynamic instability. To prevent CPAP belly as shown in the figure ensure insertion of a OG tube immediately of initiating CPAP and keeping the OG tube above the level of stomach and keeping it open.</a:t>
            </a:r>
          </a:p>
        </p:txBody>
      </p:sp>
      <p:sp>
        <p:nvSpPr>
          <p:cNvPr id="4" name="Slide Number Placeholder 3"/>
          <p:cNvSpPr>
            <a:spLocks noGrp="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DAD2BE48-F0F1-46AC-A5AE-5A3B78825D1A}" type="slidenum">
              <a:rPr lang="en-US"/>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Monitoring of the infants, Interface and CPAP system are essential components of Monitoring of a newborn on CPAP</a:t>
            </a:r>
          </a:p>
          <a:p>
            <a:pPr>
              <a:defRPr/>
            </a:pPr>
            <a:r>
              <a:rPr lang="en-US" dirty="0" smtClean="0"/>
              <a:t>Respiratory monitoring is needed to assess efficacy of CPAP and also for early identification of possible complications</a:t>
            </a:r>
          </a:p>
          <a:p>
            <a:pPr>
              <a:defRPr/>
            </a:pPr>
            <a:r>
              <a:rPr lang="en-US" dirty="0" smtClean="0"/>
              <a:t>Feeding a newborn on CPAP with </a:t>
            </a:r>
            <a:r>
              <a:rPr lang="en-US" dirty="0" err="1" smtClean="0"/>
              <a:t>Orogastric</a:t>
            </a:r>
            <a:r>
              <a:rPr lang="en-US" dirty="0" smtClean="0"/>
              <a:t> tube and prevention of CPAP belly improve the overall success of CPAP</a:t>
            </a:r>
          </a:p>
        </p:txBody>
      </p:sp>
      <p:sp>
        <p:nvSpPr>
          <p:cNvPr id="4" name="Slide Number Placeholder 3"/>
          <p:cNvSpPr>
            <a:spLocks noGrp="1"/>
          </p:cNvSpPr>
          <p:nvPr>
            <p:ph type="sldNum" sz="quarter" idx="5"/>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fld id="{1CCB651E-99F0-46F2-B969-6AFB376D6DCD}" type="slidenum">
              <a:rPr lang="en-US"/>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C085F1A6-15B9-4050-8C24-71F99E0E340A}"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EF0A646-83FC-46B8-86D1-9D9F5A465A39}"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84BA8EC0-A6BE-4997-A9FD-16CF01FBBCDD}"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92E2525F-C4F2-4B47-95B2-29BA183D69F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0C665ABE-7855-4D50-9BF7-986E567009AA}"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7A769F22-3072-483F-9CF7-289DC2017B03}"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0F13A607-F89B-4611-935B-ED0A9F44670F}"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8A0CC910-2FF3-4AA1-9EB8-F4A2AB0F9116}"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A09A352A-66E2-454F-BDE5-87CB1D4E955E}"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7AD9097-3362-4B29-AAF2-4004D2A6D65B}"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5B827369-E760-4AAA-819F-15E382728FC5}"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5C8FDBF1-0151-4E17-98A2-1094E1618F3C}"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271640AC-0A89-40EC-8DF7-9DB768BE90D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ctr">
              <a:defRPr sz="1400">
                <a:latin typeface="Arial" charset="0"/>
                <a:ea typeface="ＭＳ Ｐゴシック"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a:defRPr sz="1400"/>
            </a:lvl1pPr>
          </a:lstStyle>
          <a:p>
            <a:fld id="{5066CDDD-0FB1-42C3-9759-61FF7DC4058E}"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rtl="0" eaLnBrk="0" fontAlgn="base" hangingPunct="0">
        <a:spcBef>
          <a:spcPct val="0"/>
        </a:spcBef>
        <a:spcAft>
          <a:spcPct val="0"/>
        </a:spcAft>
        <a:defRPr sz="4400">
          <a:solidFill>
            <a:schemeClr val="tx2"/>
          </a:solidFill>
          <a:latin typeface="+mj-lt"/>
          <a:ea typeface="+mj-ea"/>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ea typeface="ＭＳ Ｐゴシック" charset="0"/>
        </a:defRPr>
      </a:lvl6pPr>
      <a:lvl7pPr marL="914400" algn="ctr" rtl="0" fontAlgn="base">
        <a:spcBef>
          <a:spcPct val="0"/>
        </a:spcBef>
        <a:spcAft>
          <a:spcPct val="0"/>
        </a:spcAft>
        <a:defRPr sz="4400">
          <a:solidFill>
            <a:schemeClr val="tx2"/>
          </a:solidFill>
          <a:latin typeface="Arial" charset="0"/>
          <a:ea typeface="ＭＳ Ｐゴシック" charset="0"/>
        </a:defRPr>
      </a:lvl7pPr>
      <a:lvl8pPr marL="1371600" algn="ctr" rtl="0" fontAlgn="base">
        <a:spcBef>
          <a:spcPct val="0"/>
        </a:spcBef>
        <a:spcAft>
          <a:spcPct val="0"/>
        </a:spcAft>
        <a:defRPr sz="4400">
          <a:solidFill>
            <a:schemeClr val="tx2"/>
          </a:solidFill>
          <a:latin typeface="Arial" charset="0"/>
          <a:ea typeface="ＭＳ Ｐゴシック" charset="0"/>
        </a:defRPr>
      </a:lvl8pPr>
      <a:lvl9pPr marL="1828800" algn="ctr" rtl="0" fontAlgn="base">
        <a:spcBef>
          <a:spcPct val="0"/>
        </a:spcBef>
        <a:spcAft>
          <a:spcPct val="0"/>
        </a:spcAft>
        <a:defRPr sz="4400">
          <a:solidFill>
            <a:schemeClr val="tx2"/>
          </a:solidFill>
          <a:latin typeface="Arial" charset="0"/>
          <a:ea typeface="ＭＳ Ｐゴシック"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wmf"/><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wmf"/></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57200" y="274638"/>
            <a:ext cx="8229600" cy="792162"/>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Supportive Care</a:t>
            </a:r>
          </a:p>
        </p:txBody>
      </p:sp>
      <p:sp>
        <p:nvSpPr>
          <p:cNvPr id="69635" name="Rectangle 3"/>
          <p:cNvSpPr>
            <a:spLocks noGrp="1" noChangeArrowheads="1"/>
          </p:cNvSpPr>
          <p:nvPr>
            <p:ph type="body" idx="1"/>
          </p:nvPr>
        </p:nvSpPr>
        <p:spPr>
          <a:xfrm>
            <a:off x="457200" y="1524000"/>
            <a:ext cx="8229600" cy="4525963"/>
          </a:xfrm>
        </p:spPr>
        <p:txBody>
          <a:bodyPr/>
          <a:lstStyle/>
          <a:p>
            <a:pPr eaLnBrk="1" hangingPunct="1">
              <a:lnSpc>
                <a:spcPct val="150000"/>
              </a:lnSpc>
              <a:defRPr/>
            </a:pPr>
            <a:r>
              <a:rPr lang="en-US" b="1" dirty="0" smtClean="0">
                <a:cs typeface="+mn-cs"/>
              </a:rPr>
              <a:t>Ongoing Assessment</a:t>
            </a:r>
          </a:p>
          <a:p>
            <a:pPr eaLnBrk="1" hangingPunct="1">
              <a:lnSpc>
                <a:spcPct val="150000"/>
              </a:lnSpc>
              <a:buFontTx/>
              <a:buNone/>
              <a:defRPr/>
            </a:pPr>
            <a:r>
              <a:rPr lang="en-US" b="1" dirty="0" smtClean="0">
                <a:cs typeface="+mn-cs"/>
              </a:rPr>
              <a:t>   - </a:t>
            </a:r>
            <a:r>
              <a:rPr lang="en-US" sz="2800" dirty="0" smtClean="0">
                <a:cs typeface="+mn-cs"/>
              </a:rPr>
              <a:t>Infant, Interface, CPAP Machine</a:t>
            </a:r>
          </a:p>
          <a:p>
            <a:pPr eaLnBrk="1" hangingPunct="1">
              <a:lnSpc>
                <a:spcPct val="150000"/>
              </a:lnSpc>
              <a:defRPr/>
            </a:pPr>
            <a:r>
              <a:rPr lang="en-US" b="1" dirty="0" smtClean="0">
                <a:cs typeface="+mn-cs"/>
              </a:rPr>
              <a:t>Feeding Considerations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752600" y="228600"/>
            <a:ext cx="5410200" cy="609600"/>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Ongoing Assessment</a:t>
            </a:r>
          </a:p>
        </p:txBody>
      </p:sp>
      <p:sp>
        <p:nvSpPr>
          <p:cNvPr id="70660" name="Rectangle 4"/>
          <p:cNvSpPr>
            <a:spLocks noChangeArrowheads="1"/>
          </p:cNvSpPr>
          <p:nvPr/>
        </p:nvSpPr>
        <p:spPr bwMode="auto">
          <a:xfrm>
            <a:off x="7391400" y="2590800"/>
            <a:ext cx="1752600" cy="609600"/>
          </a:xfrm>
          <a:prstGeom prst="rect">
            <a:avLst/>
          </a:prstGeom>
          <a:solidFill>
            <a:srgbClr val="FFFFCC"/>
          </a:solidFill>
          <a:ln w="9525">
            <a:solidFill>
              <a:schemeClr val="bg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defRPr/>
            </a:pPr>
            <a:r>
              <a:rPr lang="en-US" sz="2800" b="1">
                <a:solidFill>
                  <a:schemeClr val="accent2"/>
                </a:solidFill>
                <a:latin typeface="Arial" charset="0"/>
                <a:ea typeface="ＭＳ Ｐゴシック" charset="0"/>
              </a:rPr>
              <a:t>INFANT</a:t>
            </a:r>
          </a:p>
        </p:txBody>
      </p:sp>
      <p:sp>
        <p:nvSpPr>
          <p:cNvPr id="70661" name="Rectangle 5"/>
          <p:cNvSpPr>
            <a:spLocks noChangeArrowheads="1"/>
          </p:cNvSpPr>
          <p:nvPr/>
        </p:nvSpPr>
        <p:spPr bwMode="auto">
          <a:xfrm>
            <a:off x="3886200" y="4876800"/>
            <a:ext cx="2209800" cy="685800"/>
          </a:xfrm>
          <a:prstGeom prst="rect">
            <a:avLst/>
          </a:prstGeom>
          <a:solidFill>
            <a:srgbClr val="FFFFCC"/>
          </a:solidFill>
          <a:ln w="9525">
            <a:solidFill>
              <a:schemeClr val="bg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defRPr/>
            </a:pPr>
            <a:r>
              <a:rPr lang="en-US" sz="2800" b="1">
                <a:solidFill>
                  <a:schemeClr val="accent2"/>
                </a:solidFill>
                <a:latin typeface="Arial" charset="0"/>
                <a:ea typeface="ＭＳ Ｐゴシック" charset="0"/>
              </a:rPr>
              <a:t>INTERFACE</a:t>
            </a:r>
          </a:p>
        </p:txBody>
      </p:sp>
      <p:sp>
        <p:nvSpPr>
          <p:cNvPr id="70662" name="Rectangle 6"/>
          <p:cNvSpPr>
            <a:spLocks noChangeArrowheads="1"/>
          </p:cNvSpPr>
          <p:nvPr/>
        </p:nvSpPr>
        <p:spPr bwMode="auto">
          <a:xfrm>
            <a:off x="228600" y="2362200"/>
            <a:ext cx="1752600" cy="914400"/>
          </a:xfrm>
          <a:prstGeom prst="rect">
            <a:avLst/>
          </a:prstGeom>
          <a:solidFill>
            <a:srgbClr val="FFFFCC"/>
          </a:solidFill>
          <a:ln w="9525">
            <a:solidFill>
              <a:schemeClr val="bg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defRPr/>
            </a:pPr>
            <a:r>
              <a:rPr lang="en-US" sz="2800" b="1">
                <a:solidFill>
                  <a:schemeClr val="accent2"/>
                </a:solidFill>
                <a:latin typeface="Arial" charset="0"/>
                <a:ea typeface="ＭＳ Ｐゴシック" charset="0"/>
              </a:rPr>
              <a:t>CPAP </a:t>
            </a:r>
          </a:p>
          <a:p>
            <a:pPr algn="ctr">
              <a:defRPr/>
            </a:pPr>
            <a:r>
              <a:rPr lang="en-US" sz="2800" b="1">
                <a:solidFill>
                  <a:schemeClr val="accent2"/>
                </a:solidFill>
                <a:latin typeface="Arial" charset="0"/>
                <a:ea typeface="ＭＳ Ｐゴシック" charset="0"/>
              </a:rPr>
              <a:t>SYSTEM</a:t>
            </a:r>
          </a:p>
        </p:txBody>
      </p:sp>
      <p:sp>
        <p:nvSpPr>
          <p:cNvPr id="70667" name="Rectangle 11"/>
          <p:cNvSpPr>
            <a:spLocks noChangeArrowheads="1"/>
          </p:cNvSpPr>
          <p:nvPr/>
        </p:nvSpPr>
        <p:spPr bwMode="auto">
          <a:xfrm>
            <a:off x="1676400" y="5715000"/>
            <a:ext cx="57150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2800" b="1" dirty="0">
                <a:latin typeface="Arial" charset="0"/>
                <a:ea typeface="ＭＳ Ｐゴシック" charset="0"/>
              </a:rPr>
              <a:t>Complete assessment: 4-6 </a:t>
            </a:r>
            <a:r>
              <a:rPr lang="en-US" sz="2800" b="1" dirty="0" err="1">
                <a:latin typeface="Arial" charset="0"/>
                <a:ea typeface="ＭＳ Ｐゴシック" charset="0"/>
              </a:rPr>
              <a:t>hr</a:t>
            </a:r>
            <a:endParaRPr lang="en-US" sz="2800" b="1" dirty="0">
              <a:latin typeface="Arial" charset="0"/>
              <a:ea typeface="ＭＳ Ｐゴシック" charset="0"/>
            </a:endParaRPr>
          </a:p>
          <a:p>
            <a:pPr algn="ctr">
              <a:defRPr/>
            </a:pPr>
            <a:r>
              <a:rPr lang="en-US" sz="2800" b="1" dirty="0">
                <a:latin typeface="Arial" charset="0"/>
                <a:ea typeface="ＭＳ Ｐゴシック" charset="0"/>
              </a:rPr>
              <a:t>Vital signs: 2-3 </a:t>
            </a:r>
            <a:r>
              <a:rPr lang="en-US" sz="2800" b="1" dirty="0" err="1">
                <a:latin typeface="Arial" charset="0"/>
                <a:ea typeface="ＭＳ Ｐゴシック" charset="0"/>
              </a:rPr>
              <a:t>hr</a:t>
            </a:r>
            <a:endParaRPr lang="en-US" sz="2800" b="1" dirty="0">
              <a:latin typeface="Arial" charset="0"/>
              <a:ea typeface="ＭＳ Ｐゴシック" charset="0"/>
            </a:endParaRPr>
          </a:p>
        </p:txBody>
      </p:sp>
      <p:pic>
        <p:nvPicPr>
          <p:cNvPr id="18438" name="Picture 4" descr="Picture25"/>
          <p:cNvPicPr>
            <a:picLocks noChangeAspect="1" noChangeArrowheads="1"/>
          </p:cNvPicPr>
          <p:nvPr/>
        </p:nvPicPr>
        <p:blipFill>
          <a:blip r:embed="rId3"/>
          <a:srcRect/>
          <a:stretch>
            <a:fillRect/>
          </a:stretch>
        </p:blipFill>
        <p:spPr bwMode="auto">
          <a:xfrm>
            <a:off x="2133600" y="1066800"/>
            <a:ext cx="4800600" cy="3600450"/>
          </a:xfrm>
          <a:prstGeom prst="rect">
            <a:avLst/>
          </a:prstGeom>
          <a:noFill/>
          <a:ln w="9525">
            <a:solidFill>
              <a:schemeClr val="tx1"/>
            </a:solidFill>
            <a:miter lim="800000"/>
            <a:headEnd/>
            <a:tailEnd/>
          </a:ln>
        </p:spPr>
      </p:pic>
      <p:sp>
        <p:nvSpPr>
          <p:cNvPr id="70670" name="Line 14"/>
          <p:cNvSpPr>
            <a:spLocks noChangeShapeType="1"/>
          </p:cNvSpPr>
          <p:nvPr/>
        </p:nvSpPr>
        <p:spPr bwMode="auto">
          <a:xfrm>
            <a:off x="6553200" y="2895600"/>
            <a:ext cx="7620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endParaRPr>
          </a:p>
        </p:txBody>
      </p:sp>
      <p:sp>
        <p:nvSpPr>
          <p:cNvPr id="70671" name="Line 15"/>
          <p:cNvSpPr>
            <a:spLocks noChangeShapeType="1"/>
          </p:cNvSpPr>
          <p:nvPr/>
        </p:nvSpPr>
        <p:spPr bwMode="auto">
          <a:xfrm>
            <a:off x="5029200" y="3352800"/>
            <a:ext cx="76200" cy="16764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endParaRPr>
          </a:p>
        </p:txBody>
      </p:sp>
      <p:sp>
        <p:nvSpPr>
          <p:cNvPr id="70672" name="Line 16"/>
          <p:cNvSpPr>
            <a:spLocks noChangeShapeType="1"/>
          </p:cNvSpPr>
          <p:nvPr/>
        </p:nvSpPr>
        <p:spPr bwMode="auto">
          <a:xfrm flipH="1" flipV="1">
            <a:off x="1905000" y="2743200"/>
            <a:ext cx="1066800" cy="6096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792162"/>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A. Infant Monitoring</a:t>
            </a:r>
          </a:p>
        </p:txBody>
      </p:sp>
      <p:sp>
        <p:nvSpPr>
          <p:cNvPr id="4099" name="Rectangle 3"/>
          <p:cNvSpPr>
            <a:spLocks noGrp="1" noChangeArrowheads="1"/>
          </p:cNvSpPr>
          <p:nvPr>
            <p:ph type="body" idx="1"/>
          </p:nvPr>
        </p:nvSpPr>
        <p:spPr>
          <a:xfrm>
            <a:off x="152400" y="1524000"/>
            <a:ext cx="8991600" cy="5029200"/>
          </a:xfrm>
        </p:spPr>
        <p:txBody>
          <a:bodyPr/>
          <a:lstStyle/>
          <a:p>
            <a:pPr eaLnBrk="1" hangingPunct="1">
              <a:lnSpc>
                <a:spcPct val="130000"/>
              </a:lnSpc>
              <a:defRPr/>
            </a:pPr>
            <a:r>
              <a:rPr lang="en-US" b="1" dirty="0" smtClean="0">
                <a:cs typeface="+mn-cs"/>
              </a:rPr>
              <a:t>Appearance:</a:t>
            </a:r>
            <a:r>
              <a:rPr lang="en-US" dirty="0" smtClean="0">
                <a:cs typeface="+mn-cs"/>
              </a:rPr>
              <a:t> </a:t>
            </a:r>
            <a:r>
              <a:rPr lang="en-US" sz="2800" dirty="0" smtClean="0">
                <a:cs typeface="+mn-cs"/>
              </a:rPr>
              <a:t>Comfort, color, posture</a:t>
            </a:r>
          </a:p>
          <a:p>
            <a:pPr eaLnBrk="1" hangingPunct="1">
              <a:lnSpc>
                <a:spcPct val="130000"/>
              </a:lnSpc>
              <a:defRPr/>
            </a:pPr>
            <a:r>
              <a:rPr lang="en-US" b="1" dirty="0" smtClean="0">
                <a:cs typeface="+mn-cs"/>
              </a:rPr>
              <a:t>Vitals</a:t>
            </a:r>
            <a:r>
              <a:rPr lang="en-US" dirty="0" smtClean="0">
                <a:cs typeface="+mn-cs"/>
              </a:rPr>
              <a:t> : </a:t>
            </a:r>
            <a:r>
              <a:rPr lang="en-US" sz="2800" dirty="0" smtClean="0">
                <a:cs typeface="+mn-cs"/>
              </a:rPr>
              <a:t>Temp, HR, RR, SPO2, BP</a:t>
            </a:r>
          </a:p>
          <a:p>
            <a:pPr eaLnBrk="1" hangingPunct="1">
              <a:lnSpc>
                <a:spcPct val="130000"/>
              </a:lnSpc>
              <a:defRPr/>
            </a:pPr>
            <a:r>
              <a:rPr lang="en-US" b="1" dirty="0" smtClean="0">
                <a:cs typeface="+mn-cs"/>
              </a:rPr>
              <a:t>CVS:</a:t>
            </a:r>
            <a:r>
              <a:rPr lang="en-US" dirty="0" smtClean="0">
                <a:cs typeface="+mn-cs"/>
              </a:rPr>
              <a:t>  </a:t>
            </a:r>
            <a:r>
              <a:rPr lang="en-US" sz="2800" dirty="0" smtClean="0">
                <a:cs typeface="+mn-cs"/>
              </a:rPr>
              <a:t>Pulse volume, CRT, U/o, BP</a:t>
            </a:r>
          </a:p>
          <a:p>
            <a:pPr eaLnBrk="1" hangingPunct="1">
              <a:lnSpc>
                <a:spcPct val="130000"/>
              </a:lnSpc>
              <a:defRPr/>
            </a:pPr>
            <a:r>
              <a:rPr lang="en-US" b="1" dirty="0" smtClean="0">
                <a:cs typeface="+mn-cs"/>
              </a:rPr>
              <a:t>CNS:</a:t>
            </a:r>
            <a:r>
              <a:rPr lang="en-US" dirty="0" smtClean="0">
                <a:cs typeface="+mn-cs"/>
              </a:rPr>
              <a:t>  </a:t>
            </a:r>
            <a:r>
              <a:rPr lang="en-US" sz="2800" dirty="0" smtClean="0">
                <a:cs typeface="+mn-cs"/>
              </a:rPr>
              <a:t>Activity, tone, responsiveness</a:t>
            </a:r>
            <a:endParaRPr lang="en-US" dirty="0" smtClean="0">
              <a:cs typeface="+mn-cs"/>
            </a:endParaRPr>
          </a:p>
          <a:p>
            <a:pPr eaLnBrk="1" hangingPunct="1">
              <a:lnSpc>
                <a:spcPct val="130000"/>
              </a:lnSpc>
              <a:defRPr/>
            </a:pPr>
            <a:r>
              <a:rPr lang="en-US" b="1" dirty="0" smtClean="0">
                <a:cs typeface="+mn-cs"/>
              </a:rPr>
              <a:t>GIT:</a:t>
            </a:r>
            <a:r>
              <a:rPr lang="en-US" dirty="0" smtClean="0">
                <a:cs typeface="+mn-cs"/>
              </a:rPr>
              <a:t> </a:t>
            </a:r>
            <a:r>
              <a:rPr lang="en-US" sz="2800" dirty="0" smtClean="0">
                <a:cs typeface="+mn-cs"/>
              </a:rPr>
              <a:t>OGT, abdominal distension </a:t>
            </a:r>
          </a:p>
          <a:p>
            <a:pPr eaLnBrk="1" hangingPunct="1">
              <a:lnSpc>
                <a:spcPct val="130000"/>
              </a:lnSpc>
              <a:defRPr/>
            </a:pPr>
            <a:r>
              <a:rPr lang="en-US" b="1" dirty="0" smtClean="0">
                <a:cs typeface="+mn-cs"/>
              </a:rPr>
              <a:t>Settings:</a:t>
            </a:r>
            <a:r>
              <a:rPr lang="en-US" dirty="0" smtClean="0">
                <a:cs typeface="+mn-cs"/>
              </a:rPr>
              <a:t> </a:t>
            </a:r>
            <a:r>
              <a:rPr lang="en-US" sz="2800" dirty="0" smtClean="0">
                <a:cs typeface="+mn-cs"/>
              </a:rPr>
              <a:t>FiO2, CPAP and Flow</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274638"/>
            <a:ext cx="8229600" cy="792162"/>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Respiratory Monitoring</a:t>
            </a:r>
          </a:p>
        </p:txBody>
      </p:sp>
      <p:sp>
        <p:nvSpPr>
          <p:cNvPr id="27655" name="Rectangle 7"/>
          <p:cNvSpPr>
            <a:spLocks noChangeArrowheads="1"/>
          </p:cNvSpPr>
          <p:nvPr/>
        </p:nvSpPr>
        <p:spPr bwMode="auto">
          <a:xfrm>
            <a:off x="5029200" y="1752600"/>
            <a:ext cx="3810000" cy="35052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r>
              <a:rPr lang="en-US" sz="3200" b="1" dirty="0">
                <a:solidFill>
                  <a:schemeClr val="accent2"/>
                </a:solidFill>
                <a:latin typeface="Arial" charset="0"/>
                <a:ea typeface="ＭＳ Ｐゴシック" charset="0"/>
              </a:rPr>
              <a:t>Clinical</a:t>
            </a:r>
          </a:p>
          <a:p>
            <a:pPr>
              <a:defRPr/>
            </a:pPr>
            <a:r>
              <a:rPr lang="en-US" sz="3200" dirty="0">
                <a:latin typeface="Arial" charset="0"/>
                <a:ea typeface="ＭＳ Ｐゴシック" charset="0"/>
              </a:rPr>
              <a:t> - </a:t>
            </a:r>
            <a:r>
              <a:rPr lang="en-US" sz="2800" dirty="0">
                <a:latin typeface="Arial" charset="0"/>
                <a:ea typeface="ＭＳ Ｐゴシック" charset="0"/>
              </a:rPr>
              <a:t>RR, Effort, Pattern</a:t>
            </a:r>
          </a:p>
          <a:p>
            <a:pPr>
              <a:defRPr/>
            </a:pPr>
            <a:r>
              <a:rPr lang="en-US" sz="2800" dirty="0">
                <a:latin typeface="Arial" charset="0"/>
                <a:ea typeface="ＭＳ Ｐゴシック" charset="0"/>
              </a:rPr>
              <a:t> - Chest Movement</a:t>
            </a:r>
          </a:p>
          <a:p>
            <a:pPr>
              <a:defRPr/>
            </a:pPr>
            <a:r>
              <a:rPr lang="en-US" sz="2800" dirty="0">
                <a:latin typeface="Arial" charset="0"/>
                <a:ea typeface="ＭＳ Ｐゴシック" charset="0"/>
              </a:rPr>
              <a:t> - Retractions</a:t>
            </a:r>
          </a:p>
          <a:p>
            <a:pPr>
              <a:defRPr/>
            </a:pPr>
            <a:r>
              <a:rPr lang="en-US" sz="2800" dirty="0">
                <a:latin typeface="Arial" charset="0"/>
                <a:ea typeface="ＭＳ Ｐゴシック" charset="0"/>
              </a:rPr>
              <a:t> - Grunt</a:t>
            </a:r>
          </a:p>
          <a:p>
            <a:pPr>
              <a:defRPr/>
            </a:pPr>
            <a:r>
              <a:rPr lang="en-US" sz="2800" dirty="0">
                <a:latin typeface="Arial" charset="0"/>
                <a:ea typeface="ＭＳ Ｐゴシック" charset="0"/>
              </a:rPr>
              <a:t> - Breath sounds</a:t>
            </a:r>
          </a:p>
          <a:p>
            <a:pPr>
              <a:defRPr/>
            </a:pPr>
            <a:r>
              <a:rPr lang="en-US" sz="2800" dirty="0">
                <a:latin typeface="Arial" charset="0"/>
                <a:ea typeface="ＭＳ Ｐゴシック" charset="0"/>
              </a:rPr>
              <a:t> - Air entry</a:t>
            </a:r>
          </a:p>
          <a:p>
            <a:pPr>
              <a:defRPr/>
            </a:pPr>
            <a:endParaRPr lang="en-US" sz="3200" b="1" dirty="0">
              <a:latin typeface="Arial" charset="0"/>
              <a:ea typeface="ＭＳ Ｐゴシック" charset="0"/>
            </a:endParaRPr>
          </a:p>
        </p:txBody>
      </p:sp>
      <p:pic>
        <p:nvPicPr>
          <p:cNvPr id="27656" name="Picture 8"/>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2057400"/>
            <a:ext cx="4953000" cy="2752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27657" name="Rectangle 9"/>
          <p:cNvSpPr>
            <a:spLocks noChangeArrowheads="1"/>
          </p:cNvSpPr>
          <p:nvPr/>
        </p:nvSpPr>
        <p:spPr bwMode="auto">
          <a:xfrm>
            <a:off x="1066800" y="4800600"/>
            <a:ext cx="3276600" cy="381000"/>
          </a:xfrm>
          <a:prstGeom prst="rect">
            <a:avLst/>
          </a:prstGeom>
          <a:solidFill>
            <a:srgbClr val="FFFFCC"/>
          </a:solidFill>
          <a:ln w="9525">
            <a:solidFill>
              <a:schemeClr val="bg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defRPr/>
            </a:pPr>
            <a:r>
              <a:rPr lang="en-US" sz="2400" b="1">
                <a:latin typeface="Arial" charset="0"/>
                <a:ea typeface="ＭＳ Ｐゴシック" charset="0"/>
              </a:rPr>
              <a:t>SILVERMAN SCORE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a:xfrm>
            <a:off x="457200" y="274638"/>
            <a:ext cx="8229600" cy="868362"/>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Optimal Positioning</a:t>
            </a:r>
          </a:p>
        </p:txBody>
      </p:sp>
      <p:sp>
        <p:nvSpPr>
          <p:cNvPr id="7171" name="Rectangle 3"/>
          <p:cNvSpPr>
            <a:spLocks noGrp="1" noChangeArrowheads="1"/>
          </p:cNvSpPr>
          <p:nvPr>
            <p:ph type="body" idx="4294967295"/>
          </p:nvPr>
        </p:nvSpPr>
        <p:spPr>
          <a:xfrm>
            <a:off x="228600" y="1600200"/>
            <a:ext cx="8229600" cy="4525963"/>
          </a:xfrm>
        </p:spPr>
        <p:txBody>
          <a:bodyPr/>
          <a:lstStyle/>
          <a:p>
            <a:pPr eaLnBrk="1" hangingPunct="1">
              <a:lnSpc>
                <a:spcPct val="125000"/>
              </a:lnSpc>
              <a:defRPr/>
            </a:pPr>
            <a:r>
              <a:rPr lang="en-US" dirty="0" smtClean="0">
                <a:cs typeface="+mn-cs"/>
              </a:rPr>
              <a:t>Reposition q 3 to 6 </a:t>
            </a:r>
            <a:r>
              <a:rPr lang="en-US" dirty="0" err="1" smtClean="0">
                <a:cs typeface="+mn-cs"/>
              </a:rPr>
              <a:t>hr</a:t>
            </a:r>
            <a:endParaRPr lang="en-US" dirty="0" smtClean="0">
              <a:cs typeface="+mn-cs"/>
            </a:endParaRPr>
          </a:p>
          <a:p>
            <a:pPr eaLnBrk="1" hangingPunct="1">
              <a:lnSpc>
                <a:spcPct val="125000"/>
              </a:lnSpc>
              <a:defRPr/>
            </a:pPr>
            <a:r>
              <a:rPr lang="en-US" dirty="0" smtClean="0">
                <a:cs typeface="+mn-cs"/>
              </a:rPr>
              <a:t>Nesting </a:t>
            </a:r>
          </a:p>
          <a:p>
            <a:pPr eaLnBrk="1" hangingPunct="1">
              <a:lnSpc>
                <a:spcPct val="125000"/>
              </a:lnSpc>
              <a:buFontTx/>
              <a:buNone/>
              <a:defRPr/>
            </a:pPr>
            <a:r>
              <a:rPr lang="en-US" dirty="0" smtClean="0">
                <a:cs typeface="+mn-cs"/>
              </a:rPr>
              <a:t>  - </a:t>
            </a:r>
            <a:r>
              <a:rPr lang="en-US" sz="2800" dirty="0" smtClean="0">
                <a:cs typeface="+mn-cs"/>
              </a:rPr>
              <a:t>Promote flexion, containment and comfort</a:t>
            </a:r>
          </a:p>
        </p:txBody>
      </p:sp>
      <p:pic>
        <p:nvPicPr>
          <p:cNvPr id="17413" name="Picture 5"/>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029200" y="3886200"/>
            <a:ext cx="3810000" cy="28575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4638"/>
            <a:ext cx="8229600" cy="792162"/>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Airway Monitoring</a:t>
            </a:r>
          </a:p>
        </p:txBody>
      </p:sp>
      <p:sp>
        <p:nvSpPr>
          <p:cNvPr id="8195" name="Rectangle 3"/>
          <p:cNvSpPr>
            <a:spLocks noGrp="1" noChangeArrowheads="1"/>
          </p:cNvSpPr>
          <p:nvPr>
            <p:ph type="body" sz="half" idx="2"/>
          </p:nvPr>
        </p:nvSpPr>
        <p:spPr>
          <a:xfrm>
            <a:off x="3657600" y="1600200"/>
            <a:ext cx="5334000" cy="4953000"/>
          </a:xfrm>
        </p:spPr>
        <p:txBody>
          <a:bodyPr/>
          <a:lstStyle/>
          <a:p>
            <a:pPr eaLnBrk="1" hangingPunct="1">
              <a:lnSpc>
                <a:spcPct val="130000"/>
              </a:lnSpc>
              <a:defRPr/>
            </a:pPr>
            <a:r>
              <a:rPr lang="en-US" sz="2800" dirty="0"/>
              <a:t>Note the color, consistency, &amp; quantity of nasal </a:t>
            </a:r>
            <a:r>
              <a:rPr lang="en-US" sz="2800" dirty="0" smtClean="0"/>
              <a:t>secretions</a:t>
            </a:r>
            <a:endParaRPr lang="en-US" sz="2800" dirty="0"/>
          </a:p>
          <a:p>
            <a:pPr eaLnBrk="1" hangingPunct="1">
              <a:lnSpc>
                <a:spcPct val="130000"/>
              </a:lnSpc>
              <a:defRPr/>
            </a:pPr>
            <a:r>
              <a:rPr lang="en-US" sz="2800" dirty="0" smtClean="0">
                <a:cs typeface="+mn-cs"/>
              </a:rPr>
              <a:t>Suction the mouth, nose and pharynx </a:t>
            </a:r>
          </a:p>
          <a:p>
            <a:pPr eaLnBrk="1" hangingPunct="1">
              <a:lnSpc>
                <a:spcPct val="130000"/>
              </a:lnSpc>
              <a:defRPr/>
            </a:pPr>
            <a:r>
              <a:rPr lang="en-US" sz="2800" dirty="0" smtClean="0">
                <a:cs typeface="+mn-cs"/>
              </a:rPr>
              <a:t>Moisten the nares with normal saline or sterile water </a:t>
            </a:r>
          </a:p>
          <a:p>
            <a:pPr eaLnBrk="1" hangingPunct="1">
              <a:lnSpc>
                <a:spcPct val="130000"/>
              </a:lnSpc>
              <a:buFontTx/>
              <a:buNone/>
              <a:defRPr/>
            </a:pPr>
            <a:endParaRPr lang="en-US" sz="2800" dirty="0" smtClean="0">
              <a:cs typeface="+mn-cs"/>
            </a:endParaRPr>
          </a:p>
          <a:p>
            <a:pPr eaLnBrk="1" hangingPunct="1">
              <a:lnSpc>
                <a:spcPct val="130000"/>
              </a:lnSpc>
              <a:defRPr/>
            </a:pPr>
            <a:endParaRPr lang="en-US" sz="2800" dirty="0" smtClean="0">
              <a:cs typeface="+mn-cs"/>
            </a:endParaRPr>
          </a:p>
        </p:txBody>
      </p:sp>
      <p:pic>
        <p:nvPicPr>
          <p:cNvPr id="26627" name="Content Placeholder 8" descr="DSC00659.JPG"/>
          <p:cNvPicPr>
            <a:picLocks noChangeAspect="1"/>
          </p:cNvPicPr>
          <p:nvPr/>
        </p:nvPicPr>
        <p:blipFill>
          <a:blip r:embed="rId3"/>
          <a:srcRect/>
          <a:stretch>
            <a:fillRect/>
          </a:stretch>
        </p:blipFill>
        <p:spPr bwMode="auto">
          <a:xfrm>
            <a:off x="76200" y="2438400"/>
            <a:ext cx="3505200" cy="26289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457200" y="274638"/>
            <a:ext cx="8229600" cy="792162"/>
          </a:xfrm>
          <a:solidFill>
            <a:srgbClr val="990000"/>
          </a:solidFill>
        </p:spPr>
        <p:txBody>
          <a:bodyPr/>
          <a:lstStyle/>
          <a:p>
            <a:pPr eaLnBrk="1" hangingPunct="1"/>
            <a:r>
              <a:rPr lang="en-US" sz="4000" b="1" smtClean="0">
                <a:solidFill>
                  <a:schemeClr val="bg1"/>
                </a:solidFill>
                <a:effectLst>
                  <a:outerShdw blurRad="38100" dist="38100" dir="2700000" algn="tl">
                    <a:srgbClr val="000000"/>
                  </a:outerShdw>
                </a:effectLst>
              </a:rPr>
              <a:t>B. Interface  </a:t>
            </a:r>
          </a:p>
        </p:txBody>
      </p:sp>
      <p:sp>
        <p:nvSpPr>
          <p:cNvPr id="78851" name="Rectangle 3"/>
          <p:cNvSpPr>
            <a:spLocks noGrp="1" noChangeArrowheads="1"/>
          </p:cNvSpPr>
          <p:nvPr>
            <p:ph type="body" idx="1"/>
          </p:nvPr>
        </p:nvSpPr>
        <p:spPr>
          <a:xfrm>
            <a:off x="3154363" y="1752600"/>
            <a:ext cx="6019800" cy="5105400"/>
          </a:xfrm>
        </p:spPr>
        <p:txBody>
          <a:bodyPr/>
          <a:lstStyle/>
          <a:p>
            <a:pPr lvl="1" eaLnBrk="1" hangingPunct="1">
              <a:lnSpc>
                <a:spcPct val="140000"/>
              </a:lnSpc>
              <a:defRPr/>
            </a:pPr>
            <a:r>
              <a:rPr lang="en-US" dirty="0" smtClean="0"/>
              <a:t>Prongs should fit snuggly </a:t>
            </a:r>
          </a:p>
          <a:p>
            <a:pPr lvl="1" eaLnBrk="1" hangingPunct="1">
              <a:lnSpc>
                <a:spcPct val="140000"/>
              </a:lnSpc>
              <a:defRPr/>
            </a:pPr>
            <a:r>
              <a:rPr lang="en-US" dirty="0" smtClean="0"/>
              <a:t>Symmetry of Nares?</a:t>
            </a:r>
          </a:p>
          <a:p>
            <a:pPr lvl="1" eaLnBrk="1" hangingPunct="1">
              <a:lnSpc>
                <a:spcPct val="140000"/>
              </a:lnSpc>
              <a:defRPr/>
            </a:pPr>
            <a:r>
              <a:rPr lang="en-US" dirty="0" smtClean="0"/>
              <a:t>Blanching of skin at nares?</a:t>
            </a:r>
          </a:p>
          <a:p>
            <a:pPr lvl="1" eaLnBrk="1" hangingPunct="1">
              <a:lnSpc>
                <a:spcPct val="140000"/>
              </a:lnSpc>
              <a:defRPr/>
            </a:pPr>
            <a:r>
              <a:rPr lang="en-US" dirty="0" smtClean="0"/>
              <a:t>Skin breakdown?</a:t>
            </a:r>
          </a:p>
          <a:p>
            <a:pPr lvl="1" eaLnBrk="1" hangingPunct="1">
              <a:lnSpc>
                <a:spcPct val="140000"/>
              </a:lnSpc>
              <a:defRPr/>
            </a:pPr>
            <a:r>
              <a:rPr lang="en-US" dirty="0" smtClean="0"/>
              <a:t>Gap between columella and Prongs</a:t>
            </a:r>
          </a:p>
        </p:txBody>
      </p:sp>
      <p:pic>
        <p:nvPicPr>
          <p:cNvPr id="78852"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2438" y="1752600"/>
            <a:ext cx="2900362" cy="3589338"/>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57200" y="274638"/>
            <a:ext cx="8229600" cy="639762"/>
          </a:xfrm>
          <a:solidFill>
            <a:srgbClr val="990000"/>
          </a:solidFill>
          <a:ln>
            <a:solidFill>
              <a:schemeClr val="tx1"/>
            </a:solidFill>
            <a:miter lim="800000"/>
            <a:headEnd/>
            <a:tailEnd/>
          </a:ln>
        </p:spPr>
        <p:txBody>
          <a:bodyPr/>
          <a:lstStyle/>
          <a:p>
            <a:pPr eaLnBrk="1" hangingPunct="1"/>
            <a:r>
              <a:rPr lang="en-US" sz="3600" b="1" smtClean="0">
                <a:solidFill>
                  <a:schemeClr val="bg1"/>
                </a:solidFill>
                <a:effectLst>
                  <a:outerShdw blurRad="38100" dist="38100" dir="2700000" algn="tl">
                    <a:srgbClr val="000000"/>
                  </a:outerShdw>
                </a:effectLst>
              </a:rPr>
              <a:t>Assessing the nasal interface</a:t>
            </a:r>
          </a:p>
        </p:txBody>
      </p:sp>
      <p:sp>
        <p:nvSpPr>
          <p:cNvPr id="87043" name="Rectangle 3"/>
          <p:cNvSpPr>
            <a:spLocks noGrp="1" noChangeArrowheads="1"/>
          </p:cNvSpPr>
          <p:nvPr>
            <p:ph type="body" idx="1"/>
          </p:nvPr>
        </p:nvSpPr>
        <p:spPr>
          <a:xfrm>
            <a:off x="4038600" y="1295400"/>
            <a:ext cx="5105400" cy="5562600"/>
          </a:xfrm>
        </p:spPr>
        <p:txBody>
          <a:bodyPr/>
          <a:lstStyle/>
          <a:p>
            <a:pPr eaLnBrk="1" hangingPunct="1">
              <a:lnSpc>
                <a:spcPct val="80000"/>
              </a:lnSpc>
              <a:defRPr/>
            </a:pPr>
            <a:endParaRPr lang="en-US" sz="2800" b="1" dirty="0" smtClean="0">
              <a:cs typeface="+mn-cs"/>
            </a:endParaRPr>
          </a:p>
          <a:p>
            <a:pPr eaLnBrk="1" hangingPunct="1">
              <a:lnSpc>
                <a:spcPct val="80000"/>
              </a:lnSpc>
              <a:defRPr/>
            </a:pPr>
            <a:r>
              <a:rPr lang="en-US" sz="2800" b="1" dirty="0" smtClean="0">
                <a:cs typeface="+mn-cs"/>
              </a:rPr>
              <a:t>Is the cap appropriately </a:t>
            </a:r>
          </a:p>
          <a:p>
            <a:pPr eaLnBrk="1" hangingPunct="1">
              <a:lnSpc>
                <a:spcPct val="80000"/>
              </a:lnSpc>
              <a:buFontTx/>
              <a:buNone/>
              <a:defRPr/>
            </a:pPr>
            <a:r>
              <a:rPr lang="en-US" sz="2800" b="1" dirty="0" smtClean="0">
                <a:cs typeface="+mn-cs"/>
              </a:rPr>
              <a:t>   placed?</a:t>
            </a:r>
          </a:p>
          <a:p>
            <a:pPr eaLnBrk="1" hangingPunct="1">
              <a:lnSpc>
                <a:spcPct val="80000"/>
              </a:lnSpc>
              <a:defRPr/>
            </a:pPr>
            <a:endParaRPr lang="en-US" sz="2800" b="1" dirty="0" smtClean="0">
              <a:cs typeface="+mn-cs"/>
            </a:endParaRPr>
          </a:p>
          <a:p>
            <a:pPr eaLnBrk="1" hangingPunct="1">
              <a:lnSpc>
                <a:spcPct val="80000"/>
              </a:lnSpc>
              <a:defRPr/>
            </a:pPr>
            <a:r>
              <a:rPr lang="en-US" sz="2800" b="1" dirty="0" smtClean="0">
                <a:cs typeface="+mn-cs"/>
              </a:rPr>
              <a:t>Is the nasal interface </a:t>
            </a:r>
          </a:p>
          <a:p>
            <a:pPr eaLnBrk="1" hangingPunct="1">
              <a:lnSpc>
                <a:spcPct val="80000"/>
              </a:lnSpc>
              <a:buFontTx/>
              <a:buNone/>
              <a:defRPr/>
            </a:pPr>
            <a:r>
              <a:rPr lang="en-US" sz="2800" b="1" dirty="0" smtClean="0">
                <a:cs typeface="+mn-cs"/>
              </a:rPr>
              <a:t>    component twisted?</a:t>
            </a:r>
          </a:p>
          <a:p>
            <a:pPr eaLnBrk="1" hangingPunct="1">
              <a:lnSpc>
                <a:spcPct val="80000"/>
              </a:lnSpc>
              <a:defRPr/>
            </a:pPr>
            <a:endParaRPr lang="en-US" sz="2800" b="1" dirty="0" smtClean="0">
              <a:cs typeface="+mn-cs"/>
            </a:endParaRPr>
          </a:p>
          <a:p>
            <a:pPr eaLnBrk="1" hangingPunct="1">
              <a:lnSpc>
                <a:spcPct val="80000"/>
              </a:lnSpc>
              <a:defRPr/>
            </a:pPr>
            <a:r>
              <a:rPr lang="en-US" sz="2800" b="1" dirty="0" smtClean="0">
                <a:cs typeface="+mn-cs"/>
              </a:rPr>
              <a:t>Compress the tip of the </a:t>
            </a:r>
          </a:p>
          <a:p>
            <a:pPr eaLnBrk="1" hangingPunct="1">
              <a:lnSpc>
                <a:spcPct val="80000"/>
              </a:lnSpc>
              <a:buFontTx/>
              <a:buNone/>
              <a:defRPr/>
            </a:pPr>
            <a:r>
              <a:rPr lang="en-US" sz="2800" b="1" dirty="0" smtClean="0">
                <a:cs typeface="+mn-cs"/>
              </a:rPr>
              <a:t>    nose </a:t>
            </a:r>
          </a:p>
          <a:p>
            <a:pPr eaLnBrk="1" hangingPunct="1">
              <a:lnSpc>
                <a:spcPct val="80000"/>
              </a:lnSpc>
              <a:defRPr/>
            </a:pPr>
            <a:endParaRPr lang="en-US" sz="2800" b="1" dirty="0" smtClean="0">
              <a:cs typeface="+mn-cs"/>
            </a:endParaRPr>
          </a:p>
          <a:p>
            <a:pPr eaLnBrk="1" hangingPunct="1">
              <a:lnSpc>
                <a:spcPct val="80000"/>
              </a:lnSpc>
              <a:defRPr/>
            </a:pPr>
            <a:endParaRPr lang="en-US" sz="2800" b="1" dirty="0" smtClean="0">
              <a:cs typeface="+mn-cs"/>
            </a:endParaRPr>
          </a:p>
        </p:txBody>
      </p:sp>
      <p:pic>
        <p:nvPicPr>
          <p:cNvPr id="30723" name="Picture 4" descr="Picture31"/>
          <p:cNvPicPr>
            <a:picLocks noChangeAspect="1" noChangeArrowheads="1"/>
          </p:cNvPicPr>
          <p:nvPr/>
        </p:nvPicPr>
        <p:blipFill>
          <a:blip r:embed="rId3"/>
          <a:srcRect/>
          <a:stretch>
            <a:fillRect/>
          </a:stretch>
        </p:blipFill>
        <p:spPr bwMode="auto">
          <a:xfrm>
            <a:off x="228600" y="1066800"/>
            <a:ext cx="3352800" cy="2732088"/>
          </a:xfrm>
          <a:prstGeom prst="rect">
            <a:avLst/>
          </a:prstGeom>
          <a:noFill/>
          <a:ln w="9525">
            <a:solidFill>
              <a:schemeClr val="tx1"/>
            </a:solidFill>
            <a:miter lim="800000"/>
            <a:headEnd/>
            <a:tailEnd/>
          </a:ln>
        </p:spPr>
      </p:pic>
      <p:pic>
        <p:nvPicPr>
          <p:cNvPr id="30724" name="Picture 5" descr="Picture64"/>
          <p:cNvPicPr>
            <a:picLocks noChangeAspect="1" noChangeArrowheads="1"/>
          </p:cNvPicPr>
          <p:nvPr/>
        </p:nvPicPr>
        <p:blipFill>
          <a:blip r:embed="rId4"/>
          <a:srcRect/>
          <a:stretch>
            <a:fillRect/>
          </a:stretch>
        </p:blipFill>
        <p:spPr bwMode="auto">
          <a:xfrm>
            <a:off x="228600" y="3886200"/>
            <a:ext cx="3352800" cy="27432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Picture33"/>
          <p:cNvPicPr>
            <a:picLocks noChangeAspect="1" noChangeArrowheads="1"/>
          </p:cNvPicPr>
          <p:nvPr/>
        </p:nvPicPr>
        <p:blipFill>
          <a:blip r:embed="rId3"/>
          <a:srcRect/>
          <a:stretch>
            <a:fillRect/>
          </a:stretch>
        </p:blipFill>
        <p:spPr bwMode="auto">
          <a:xfrm>
            <a:off x="381000" y="1447800"/>
            <a:ext cx="5638800" cy="4227513"/>
          </a:xfrm>
          <a:prstGeom prst="rect">
            <a:avLst/>
          </a:prstGeom>
          <a:solidFill>
            <a:schemeClr val="tx1"/>
          </a:solidFill>
          <a:ln w="9525">
            <a:solidFill>
              <a:schemeClr val="tx1"/>
            </a:solidFill>
            <a:miter lim="800000"/>
            <a:headEnd/>
            <a:tailEnd/>
          </a:ln>
        </p:spPr>
      </p:pic>
      <p:sp>
        <p:nvSpPr>
          <p:cNvPr id="88067" name="Rectangle 3"/>
          <p:cNvSpPr>
            <a:spLocks noChangeArrowheads="1"/>
          </p:cNvSpPr>
          <p:nvPr/>
        </p:nvSpPr>
        <p:spPr bwMode="auto">
          <a:xfrm>
            <a:off x="4876800" y="1295400"/>
            <a:ext cx="4114800" cy="48006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marL="342900" indent="-342900">
              <a:buFontTx/>
              <a:buChar char="•"/>
              <a:defRPr/>
            </a:pPr>
            <a:r>
              <a:rPr lang="en-US" sz="3200">
                <a:latin typeface="Arial" charset="0"/>
                <a:ea typeface="ＭＳ Ｐゴシック" charset="0"/>
              </a:rPr>
              <a:t>Color</a:t>
            </a:r>
          </a:p>
          <a:p>
            <a:pPr marL="342900" indent="-342900">
              <a:buFontTx/>
              <a:buChar char="•"/>
              <a:defRPr/>
            </a:pPr>
            <a:endParaRPr lang="en-US" sz="3200">
              <a:latin typeface="Arial" charset="0"/>
              <a:ea typeface="ＭＳ Ｐゴシック" charset="0"/>
            </a:endParaRPr>
          </a:p>
          <a:p>
            <a:pPr marL="342900" indent="-342900">
              <a:buFontTx/>
              <a:buChar char="•"/>
              <a:defRPr/>
            </a:pPr>
            <a:r>
              <a:rPr lang="en-US" sz="3200">
                <a:latin typeface="Arial" charset="0"/>
                <a:ea typeface="ＭＳ Ｐゴシック" charset="0"/>
              </a:rPr>
              <a:t>Quality of perfusion</a:t>
            </a:r>
          </a:p>
          <a:p>
            <a:pPr marL="342900" indent="-342900">
              <a:buFontTx/>
              <a:buChar char="•"/>
              <a:defRPr/>
            </a:pPr>
            <a:endParaRPr lang="en-US" sz="3200">
              <a:latin typeface="Arial" charset="0"/>
              <a:ea typeface="ＭＳ Ｐゴシック" charset="0"/>
            </a:endParaRPr>
          </a:p>
          <a:p>
            <a:pPr marL="342900" indent="-342900">
              <a:buFontTx/>
              <a:buChar char="•"/>
              <a:defRPr/>
            </a:pPr>
            <a:r>
              <a:rPr lang="en-US" sz="3200">
                <a:latin typeface="Arial" charset="0"/>
                <a:ea typeface="ＭＳ Ｐゴシック" charset="0"/>
              </a:rPr>
              <a:t>Possible areas of </a:t>
            </a:r>
          </a:p>
          <a:p>
            <a:pPr marL="342900" indent="-342900">
              <a:defRPr/>
            </a:pPr>
            <a:r>
              <a:rPr lang="en-US" sz="3200">
                <a:latin typeface="Arial" charset="0"/>
                <a:ea typeface="ＭＳ Ｐゴシック" charset="0"/>
              </a:rPr>
              <a:t>   pressure or </a:t>
            </a:r>
          </a:p>
          <a:p>
            <a:pPr marL="342900" indent="-342900">
              <a:defRPr/>
            </a:pPr>
            <a:r>
              <a:rPr lang="en-US" sz="3200">
                <a:latin typeface="Arial" charset="0"/>
                <a:ea typeface="ＭＳ Ｐゴシック" charset="0"/>
              </a:rPr>
              <a:t>   excoriation</a:t>
            </a:r>
          </a:p>
        </p:txBody>
      </p:sp>
      <p:sp>
        <p:nvSpPr>
          <p:cNvPr id="88068" name="Rectangle 4"/>
          <p:cNvSpPr>
            <a:spLocks noChangeArrowheads="1"/>
          </p:cNvSpPr>
          <p:nvPr/>
        </p:nvSpPr>
        <p:spPr bwMode="auto">
          <a:xfrm>
            <a:off x="1295400" y="228600"/>
            <a:ext cx="6400800" cy="685800"/>
          </a:xfrm>
          <a:prstGeom prst="rect">
            <a:avLst/>
          </a:prstGeom>
          <a:solidFill>
            <a:srgbClr val="990000"/>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r>
              <a:rPr lang="en-US" sz="4000" b="1">
                <a:solidFill>
                  <a:schemeClr val="bg1"/>
                </a:solidFill>
                <a:effectLst>
                  <a:outerShdw blurRad="38100" dist="38100" dir="2700000" algn="tl">
                    <a:srgbClr val="000000"/>
                  </a:outerShdw>
                </a:effectLst>
              </a:rPr>
              <a:t>Assessing Skin integrity</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274638"/>
            <a:ext cx="8229600" cy="715962"/>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
            </a:r>
            <a:br>
              <a:rPr lang="en-US" sz="4000" b="1" smtClean="0">
                <a:solidFill>
                  <a:schemeClr val="bg1"/>
                </a:solidFill>
                <a:effectLst>
                  <a:outerShdw blurRad="38100" dist="38100" dir="2700000" algn="tl">
                    <a:srgbClr val="000000"/>
                  </a:outerShdw>
                </a:effectLst>
              </a:rPr>
            </a:br>
            <a:r>
              <a:rPr lang="en-US" sz="4000" b="1" smtClean="0">
                <a:solidFill>
                  <a:schemeClr val="bg1"/>
                </a:solidFill>
                <a:effectLst>
                  <a:outerShdw blurRad="38100" dist="38100" dir="2700000" algn="tl">
                    <a:srgbClr val="000000"/>
                  </a:outerShdw>
                </a:effectLst>
              </a:rPr>
              <a:t>C. Monitoring CPAP System </a:t>
            </a:r>
            <a:br>
              <a:rPr lang="en-US" sz="4000" b="1" smtClean="0">
                <a:solidFill>
                  <a:schemeClr val="bg1"/>
                </a:solidFill>
                <a:effectLst>
                  <a:outerShdw blurRad="38100" dist="38100" dir="2700000" algn="tl">
                    <a:srgbClr val="000000"/>
                  </a:outerShdw>
                </a:effectLst>
              </a:rPr>
            </a:br>
            <a:endParaRPr lang="en-US" sz="4000" b="1" smtClean="0">
              <a:solidFill>
                <a:schemeClr val="bg1"/>
              </a:solidFill>
              <a:effectLst>
                <a:outerShdw blurRad="38100" dist="38100" dir="2700000" algn="tl">
                  <a:srgbClr val="000000"/>
                </a:outerShdw>
              </a:effectLst>
            </a:endParaRPr>
          </a:p>
        </p:txBody>
      </p:sp>
      <p:sp>
        <p:nvSpPr>
          <p:cNvPr id="30729" name="Rectangle 9"/>
          <p:cNvSpPr>
            <a:spLocks noChangeArrowheads="1"/>
          </p:cNvSpPr>
          <p:nvPr/>
        </p:nvSpPr>
        <p:spPr bwMode="auto">
          <a:xfrm>
            <a:off x="5562600" y="2514600"/>
            <a:ext cx="3429000" cy="2236788"/>
          </a:xfrm>
          <a:prstGeom prst="rect">
            <a:avLst/>
          </a:prstGeom>
          <a:solidFill>
            <a:srgbClr val="FFFFCC"/>
          </a:solidFill>
          <a:ln w="9525">
            <a:solidFill>
              <a:schemeClr val="bg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buFontTx/>
              <a:buChar char="•"/>
            </a:pPr>
            <a:r>
              <a:rPr lang="en-US" sz="2800" b="1"/>
              <a:t> </a:t>
            </a:r>
            <a:r>
              <a:rPr lang="en-US" sz="2800"/>
              <a:t>CPAP pressure?</a:t>
            </a:r>
          </a:p>
          <a:p>
            <a:pPr>
              <a:buFontTx/>
              <a:buChar char="•"/>
            </a:pPr>
            <a:r>
              <a:rPr lang="en-US" sz="2800"/>
              <a:t> FIO2 reading?</a:t>
            </a:r>
          </a:p>
          <a:p>
            <a:pPr>
              <a:buFontTx/>
              <a:buChar char="•"/>
            </a:pPr>
            <a:r>
              <a:rPr lang="en-US" sz="2800"/>
              <a:t> Flow rate?</a:t>
            </a:r>
          </a:p>
          <a:p>
            <a:pPr>
              <a:buFontTx/>
              <a:buChar char="•"/>
            </a:pPr>
            <a:r>
              <a:rPr lang="en-US" sz="2800"/>
              <a:t> Is there bubbling?</a:t>
            </a:r>
          </a:p>
          <a:p>
            <a:pPr>
              <a:buFontTx/>
              <a:buChar char="•"/>
            </a:pPr>
            <a:r>
              <a:rPr lang="en-US" sz="2800"/>
              <a:t> Water level …cm</a:t>
            </a:r>
          </a:p>
        </p:txBody>
      </p:sp>
      <p:pic>
        <p:nvPicPr>
          <p:cNvPr id="30731" name="Picture 1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62000" y="1447800"/>
            <a:ext cx="1743075" cy="24082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pic>
        <p:nvPicPr>
          <p:cNvPr id="30732" name="Picture 1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819400" y="1524000"/>
            <a:ext cx="1744663" cy="2001838"/>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pic>
        <p:nvPicPr>
          <p:cNvPr id="30733" name="Picture 13"/>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0" y="3429000"/>
            <a:ext cx="5257800" cy="3429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74638"/>
            <a:ext cx="8229600" cy="792162"/>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HUMIDIFICATION</a:t>
            </a:r>
          </a:p>
        </p:txBody>
      </p:sp>
      <p:sp>
        <p:nvSpPr>
          <p:cNvPr id="31749" name="Rectangle 5"/>
          <p:cNvSpPr>
            <a:spLocks noChangeArrowheads="1"/>
          </p:cNvSpPr>
          <p:nvPr/>
        </p:nvSpPr>
        <p:spPr bwMode="auto">
          <a:xfrm>
            <a:off x="3886200" y="1524000"/>
            <a:ext cx="5029200" cy="4267200"/>
          </a:xfrm>
          <a:prstGeom prst="rect">
            <a:avLst/>
          </a:prstGeom>
          <a:noFill/>
          <a:ln>
            <a:noFill/>
          </a:ln>
          <a:effectLst/>
          <a:extLst>
            <a:ext uri="{909E8E84-426E-40dd-AFC4-6F175D3DCCD1}">
              <a14:hiddenFill xmlns:a14="http://schemas.microsoft.com/office/drawing/2010/main" xmlns="">
                <a:solidFill>
                  <a:srgbClr val="003399"/>
                </a:solidFill>
              </a14:hiddenFill>
            </a:ext>
            <a:ext uri="{91240B29-F687-4f45-9708-019B960494DF}">
              <a14:hiddenLine xmlns:a14="http://schemas.microsoft.com/office/drawing/2010/main" xmlns="" w="9525">
                <a:solidFill>
                  <a:srgbClr val="EAEAEA"/>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a:lstStyle/>
          <a:p>
            <a:pPr marL="341313" indent="-341313">
              <a:spcBef>
                <a:spcPct val="20000"/>
              </a:spcBef>
              <a:buClr>
                <a:schemeClr val="accent2"/>
              </a:buClr>
              <a:buSzPct val="110000"/>
              <a:buFontTx/>
              <a:buChar char="•"/>
              <a:defRPr/>
            </a:pPr>
            <a:endParaRPr lang="en-US" sz="2800" dirty="0">
              <a:latin typeface="Arial" charset="0"/>
              <a:ea typeface="ＭＳ Ｐゴシック" charset="0"/>
            </a:endParaRPr>
          </a:p>
          <a:p>
            <a:pPr marL="341313" indent="-341313">
              <a:spcBef>
                <a:spcPct val="20000"/>
              </a:spcBef>
              <a:buClr>
                <a:schemeClr val="accent2"/>
              </a:buClr>
              <a:buSzPct val="110000"/>
              <a:buFontTx/>
              <a:buChar char="•"/>
              <a:defRPr/>
            </a:pPr>
            <a:r>
              <a:rPr lang="en-US" sz="2800" dirty="0">
                <a:latin typeface="Arial" charset="0"/>
                <a:ea typeface="ＭＳ Ｐゴシック" charset="0"/>
              </a:rPr>
              <a:t>Set the humidifier in invasive mode</a:t>
            </a:r>
          </a:p>
          <a:p>
            <a:pPr marL="341313" indent="-341313">
              <a:spcBef>
                <a:spcPct val="20000"/>
              </a:spcBef>
              <a:buClr>
                <a:schemeClr val="accent2"/>
              </a:buClr>
              <a:buSzPct val="110000"/>
              <a:buFontTx/>
              <a:buChar char="•"/>
              <a:defRPr/>
            </a:pPr>
            <a:r>
              <a:rPr lang="en-US" sz="2800" dirty="0">
                <a:latin typeface="Arial" charset="0"/>
                <a:ea typeface="ＭＳ Ｐゴシック" charset="0"/>
              </a:rPr>
              <a:t>Water level correct</a:t>
            </a:r>
          </a:p>
          <a:p>
            <a:pPr marL="341313" indent="-341313">
              <a:spcBef>
                <a:spcPct val="20000"/>
              </a:spcBef>
              <a:buClr>
                <a:schemeClr val="accent2"/>
              </a:buClr>
              <a:buSzPct val="110000"/>
              <a:buFontTx/>
              <a:buChar char="•"/>
              <a:defRPr/>
            </a:pPr>
            <a:r>
              <a:rPr lang="en-US" sz="2800" dirty="0">
                <a:latin typeface="Arial" charset="0"/>
                <a:ea typeface="ＭＳ Ｐゴシック" charset="0"/>
              </a:rPr>
              <a:t>No condensation in inspiratory limb</a:t>
            </a:r>
          </a:p>
          <a:p>
            <a:pPr marL="341313" indent="-341313">
              <a:spcBef>
                <a:spcPct val="20000"/>
              </a:spcBef>
              <a:buClr>
                <a:schemeClr val="accent2"/>
              </a:buClr>
              <a:buSzPct val="110000"/>
              <a:buFontTx/>
              <a:buChar char="•"/>
              <a:defRPr/>
            </a:pPr>
            <a:r>
              <a:rPr lang="en-US" sz="2800" dirty="0">
                <a:latin typeface="Arial" charset="0"/>
                <a:ea typeface="ＭＳ Ｐゴシック" charset="0"/>
              </a:rPr>
              <a:t>Condensation in expiratory limb</a:t>
            </a:r>
          </a:p>
        </p:txBody>
      </p:sp>
      <p:pic>
        <p:nvPicPr>
          <p:cNvPr id="36867" name="Picture 6" descr="resp_products1b_hi"/>
          <p:cNvPicPr>
            <a:picLocks noChangeAspect="1" noChangeArrowheads="1"/>
          </p:cNvPicPr>
          <p:nvPr/>
        </p:nvPicPr>
        <p:blipFill>
          <a:blip r:embed="rId3"/>
          <a:srcRect/>
          <a:stretch>
            <a:fillRect/>
          </a:stretch>
        </p:blipFill>
        <p:spPr bwMode="auto">
          <a:xfrm>
            <a:off x="304800" y="4114800"/>
            <a:ext cx="3105150" cy="2300288"/>
          </a:xfrm>
          <a:prstGeom prst="rect">
            <a:avLst/>
          </a:prstGeom>
          <a:noFill/>
          <a:ln w="9525">
            <a:solidFill>
              <a:schemeClr val="tx1"/>
            </a:solidFill>
            <a:miter lim="800000"/>
            <a:headEnd/>
            <a:tailEnd/>
          </a:ln>
        </p:spPr>
      </p:pic>
      <p:pic>
        <p:nvPicPr>
          <p:cNvPr id="31752" name="Picture 8"/>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62000" y="1447800"/>
            <a:ext cx="1879600" cy="231775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533400"/>
            <a:ext cx="8229600" cy="762000"/>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Radiologic Monitoring</a:t>
            </a:r>
          </a:p>
        </p:txBody>
      </p:sp>
      <p:pic>
        <p:nvPicPr>
          <p:cNvPr id="7171" name="Picture 3" descr="DSCN1398"/>
          <p:cNvPicPr>
            <a:picLocks noGrp="1" noChangeAspect="1" noChangeArrowheads="1"/>
          </p:cNvPicPr>
          <p:nvPr>
            <p:ph sz="half" idx="1"/>
          </p:nvPr>
        </p:nvPicPr>
        <p:blipFill>
          <a:blip r:embed="rId3"/>
          <a:srcRect/>
          <a:stretch>
            <a:fillRect/>
          </a:stretch>
        </p:blipFill>
        <p:spPr>
          <a:xfrm>
            <a:off x="457200" y="2347913"/>
            <a:ext cx="4038600" cy="3028950"/>
          </a:xfrm>
          <a:noFill/>
          <a:ln>
            <a:solidFill>
              <a:schemeClr val="tx1"/>
            </a:solidFill>
            <a:miter lim="800000"/>
            <a:headEnd/>
            <a:tailEnd/>
          </a:ln>
        </p:spPr>
      </p:pic>
      <p:pic>
        <p:nvPicPr>
          <p:cNvPr id="7172" name="Picture 4" descr="DSCN1399"/>
          <p:cNvPicPr>
            <a:picLocks noGrp="1" noChangeAspect="1" noChangeArrowheads="1"/>
          </p:cNvPicPr>
          <p:nvPr>
            <p:ph sz="half" idx="2"/>
          </p:nvPr>
        </p:nvPicPr>
        <p:blipFill>
          <a:blip r:embed="rId4"/>
          <a:srcRect/>
          <a:stretch>
            <a:fillRect/>
          </a:stretch>
        </p:blipFill>
        <p:spPr>
          <a:xfrm>
            <a:off x="4648200" y="2347913"/>
            <a:ext cx="4038600" cy="3028950"/>
          </a:xfrm>
          <a:noFill/>
          <a:ln>
            <a:solidFill>
              <a:schemeClr val="tx1"/>
            </a:solid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1295400" y="304800"/>
            <a:ext cx="6781800" cy="914400"/>
          </a:xfrm>
          <a:solidFill>
            <a:srgbClr val="990000"/>
          </a:solidFill>
          <a:ln>
            <a:solidFill>
              <a:schemeClr val="tx1"/>
            </a:solidFill>
            <a:miter lim="800000"/>
            <a:headEnd/>
            <a:tailEnd/>
          </a:ln>
        </p:spPr>
        <p:txBody>
          <a:bodyPr/>
          <a:lstStyle/>
          <a:p>
            <a:pPr eaLnBrk="1" hangingPunct="1"/>
            <a:r>
              <a:rPr lang="en-US" sz="4000" b="1" smtClean="0">
                <a:solidFill>
                  <a:schemeClr val="bg1"/>
                </a:solidFill>
                <a:effectLst>
                  <a:outerShdw blurRad="38100" dist="38100" dir="2700000" algn="tl">
                    <a:srgbClr val="000000"/>
                  </a:outerShdw>
                </a:effectLst>
              </a:rPr>
              <a:t>Feeding Considerations</a:t>
            </a:r>
          </a:p>
        </p:txBody>
      </p:sp>
      <p:pic>
        <p:nvPicPr>
          <p:cNvPr id="40962" name="Picture 4" descr="Picture35"/>
          <p:cNvPicPr>
            <a:picLocks noChangeAspect="1" noChangeArrowheads="1"/>
          </p:cNvPicPr>
          <p:nvPr/>
        </p:nvPicPr>
        <p:blipFill>
          <a:blip r:embed="rId3"/>
          <a:srcRect/>
          <a:stretch>
            <a:fillRect/>
          </a:stretch>
        </p:blipFill>
        <p:spPr bwMode="auto">
          <a:xfrm>
            <a:off x="4800600" y="1676400"/>
            <a:ext cx="3654425" cy="4419600"/>
          </a:xfrm>
          <a:prstGeom prst="rect">
            <a:avLst/>
          </a:prstGeom>
          <a:noFill/>
          <a:ln w="9525">
            <a:solidFill>
              <a:schemeClr val="tx1"/>
            </a:solidFill>
            <a:miter lim="800000"/>
            <a:headEnd/>
            <a:tailEnd/>
          </a:ln>
        </p:spPr>
      </p:pic>
      <p:pic>
        <p:nvPicPr>
          <p:cNvPr id="22539" name="Picture 1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567238" y="3424238"/>
            <a:ext cx="9525" cy="95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pic>
        <p:nvPicPr>
          <p:cNvPr id="40964" name="Picture 12" descr="day 49: pacified. I. by snowdeal."/>
          <p:cNvPicPr>
            <a:picLocks noChangeAspect="1" noChangeArrowheads="1"/>
          </p:cNvPicPr>
          <p:nvPr/>
        </p:nvPicPr>
        <p:blipFill>
          <a:blip r:embed="rId5"/>
          <a:srcRect/>
          <a:stretch>
            <a:fillRect/>
          </a:stretch>
        </p:blipFill>
        <p:spPr bwMode="auto">
          <a:xfrm>
            <a:off x="914400" y="1752600"/>
            <a:ext cx="2909888" cy="43815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Summary</a:t>
            </a:r>
            <a:endParaRPr lang="en-US" dirty="0"/>
          </a:p>
        </p:txBody>
      </p:sp>
      <p:sp>
        <p:nvSpPr>
          <p:cNvPr id="3" name="Content Placeholder 2"/>
          <p:cNvSpPr>
            <a:spLocks noGrp="1"/>
          </p:cNvSpPr>
          <p:nvPr>
            <p:ph idx="1"/>
          </p:nvPr>
        </p:nvSpPr>
        <p:spPr/>
        <p:txBody>
          <a:bodyPr/>
          <a:lstStyle/>
          <a:p>
            <a:pPr>
              <a:lnSpc>
                <a:spcPct val="200000"/>
              </a:lnSpc>
              <a:defRPr/>
            </a:pPr>
            <a:r>
              <a:rPr lang="en-US" dirty="0" smtClean="0"/>
              <a:t>Monitoring of </a:t>
            </a:r>
          </a:p>
          <a:p>
            <a:pPr lvl="1">
              <a:lnSpc>
                <a:spcPct val="200000"/>
              </a:lnSpc>
              <a:defRPr/>
            </a:pPr>
            <a:r>
              <a:rPr lang="en-US" dirty="0" smtClean="0"/>
              <a:t>Infant, Interface and CPAP System</a:t>
            </a:r>
          </a:p>
          <a:p>
            <a:pPr>
              <a:lnSpc>
                <a:spcPct val="200000"/>
              </a:lnSpc>
              <a:defRPr/>
            </a:pPr>
            <a:r>
              <a:rPr lang="en-US" dirty="0" smtClean="0"/>
              <a:t>Respiratory monitoring</a:t>
            </a:r>
          </a:p>
          <a:p>
            <a:pPr>
              <a:lnSpc>
                <a:spcPct val="200000"/>
              </a:lnSpc>
              <a:defRPr/>
            </a:pPr>
            <a:r>
              <a:rPr lang="en-US" dirty="0" smtClean="0"/>
              <a:t>Feeding Consideration</a:t>
            </a:r>
            <a:endParaRPr lang="en-US" dirty="0"/>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572</TotalTime>
  <Words>783</Words>
  <Application>Microsoft Macintosh PowerPoint</Application>
  <PresentationFormat>On-screen Show (4:3)</PresentationFormat>
  <Paragraphs>110</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ＭＳ Ｐゴシック</vt:lpstr>
      <vt:lpstr>Calibri</vt:lpstr>
      <vt:lpstr>Default Design</vt:lpstr>
      <vt:lpstr>Supportive Care</vt:lpstr>
      <vt:lpstr>Ongoing Assessment</vt:lpstr>
      <vt:lpstr>A. Infant Monitoring</vt:lpstr>
      <vt:lpstr>Respiratory Monitoring</vt:lpstr>
      <vt:lpstr>Optimal Positioning</vt:lpstr>
      <vt:lpstr>Airway Monitoring</vt:lpstr>
      <vt:lpstr>B. Interface  </vt:lpstr>
      <vt:lpstr>Assessing the nasal interface</vt:lpstr>
      <vt:lpstr>Slide 9</vt:lpstr>
      <vt:lpstr> C. Monitoring CPAP System  </vt:lpstr>
      <vt:lpstr>HUMIDIFICATION</vt:lpstr>
      <vt:lpstr>Radiologic Monitoring</vt:lpstr>
      <vt:lpstr>Feeding Considerations</vt:lpstr>
      <vt:lpstr>Summary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Monitoring</dc:title>
  <dc:creator>SHREE</dc:creator>
  <cp:lastModifiedBy>Designo</cp:lastModifiedBy>
  <cp:revision>150</cp:revision>
  <dcterms:created xsi:type="dcterms:W3CDTF">2009-12-29T13:59:25Z</dcterms:created>
  <dcterms:modified xsi:type="dcterms:W3CDTF">2017-06-13T10:40:12Z</dcterms:modified>
</cp:coreProperties>
</file>